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95" r:id="rId10"/>
    <p:sldId id="294" r:id="rId11"/>
    <p:sldId id="263" r:id="rId12"/>
    <p:sldId id="264" r:id="rId13"/>
    <p:sldId id="265" r:id="rId14"/>
    <p:sldId id="266" r:id="rId15"/>
    <p:sldId id="267" r:id="rId16"/>
    <p:sldId id="269" r:id="rId17"/>
    <p:sldId id="270" r:id="rId18"/>
    <p:sldId id="271" r:id="rId19"/>
    <p:sldId id="272" r:id="rId20"/>
    <p:sldId id="274" r:id="rId21"/>
    <p:sldId id="273" r:id="rId22"/>
    <p:sldId id="276" r:id="rId23"/>
    <p:sldId id="277" r:id="rId24"/>
    <p:sldId id="279" r:id="rId25"/>
    <p:sldId id="278" r:id="rId26"/>
    <p:sldId id="280" r:id="rId27"/>
    <p:sldId id="281" r:id="rId28"/>
    <p:sldId id="282" r:id="rId29"/>
    <p:sldId id="283" r:id="rId30"/>
    <p:sldId id="312" r:id="rId31"/>
    <p:sldId id="313" r:id="rId32"/>
    <p:sldId id="314" r:id="rId33"/>
    <p:sldId id="311" r:id="rId34"/>
    <p:sldId id="285" r:id="rId35"/>
    <p:sldId id="284" r:id="rId36"/>
    <p:sldId id="286" r:id="rId37"/>
    <p:sldId id="287" r:id="rId38"/>
    <p:sldId id="289" r:id="rId39"/>
    <p:sldId id="288" r:id="rId40"/>
    <p:sldId id="290" r:id="rId41"/>
    <p:sldId id="291" r:id="rId42"/>
    <p:sldId id="292" r:id="rId43"/>
    <p:sldId id="293" r:id="rId44"/>
    <p:sldId id="296" r:id="rId45"/>
    <p:sldId id="297" r:id="rId46"/>
    <p:sldId id="309" r:id="rId47"/>
    <p:sldId id="308" r:id="rId48"/>
    <p:sldId id="298" r:id="rId49"/>
    <p:sldId id="299" r:id="rId50"/>
    <p:sldId id="300" r:id="rId51"/>
    <p:sldId id="301" r:id="rId52"/>
    <p:sldId id="302" r:id="rId53"/>
    <p:sldId id="306" r:id="rId54"/>
    <p:sldId id="307" r:id="rId55"/>
    <p:sldId id="303" r:id="rId56"/>
    <p:sldId id="304" r:id="rId57"/>
    <p:sldId id="305" r:id="rId58"/>
    <p:sldId id="310" r:id="rId5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1" autoAdjust="0"/>
    <p:restoredTop sz="94660"/>
  </p:normalViewPr>
  <p:slideViewPr>
    <p:cSldViewPr>
      <p:cViewPr varScale="1">
        <p:scale>
          <a:sx n="116" d="100"/>
          <a:sy n="116" d="100"/>
        </p:scale>
        <p:origin x="-17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05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18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26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642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27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80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39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5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525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37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085D3-5CE4-409E-98DD-806EF194D1BB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6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Le passé simple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Certaines formes verbales </a:t>
            </a:r>
            <a:r>
              <a:rPr lang="fr-FR" dirty="0"/>
              <a:t>incorrectes </a:t>
            </a:r>
            <a:r>
              <a:rPr lang="fr-FR" dirty="0" smtClean="0"/>
              <a:t>relevées dans les copies font mal aux yeux et aux oreilles. </a:t>
            </a:r>
            <a:br>
              <a:rPr lang="fr-FR" dirty="0" smtClean="0"/>
            </a:br>
            <a:endParaRPr lang="fr-FR" dirty="0" smtClean="0"/>
          </a:p>
          <a:p>
            <a:pPr marL="0" indent="0">
              <a:buNone/>
            </a:pPr>
            <a:r>
              <a:rPr lang="fr-FR" dirty="0"/>
              <a:t>Aidez le petit               à se transformer en </a:t>
            </a:r>
          </a:p>
          <a:p>
            <a:pPr marL="0" indent="0">
              <a:buNone/>
            </a:pPr>
            <a:r>
              <a:rPr lang="fr-FR" dirty="0"/>
              <a:t>en retrouvant à  chaque fois la bonne forme verbale au passé simple. </a:t>
            </a:r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666" y="3201656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èche droite 4"/>
          <p:cNvSpPr/>
          <p:nvPr/>
        </p:nvSpPr>
        <p:spPr>
          <a:xfrm>
            <a:off x="7524328" y="3326436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71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se </a:t>
            </a:r>
            <a:r>
              <a:rPr lang="fr-FR" dirty="0" err="1" smtClean="0"/>
              <a:t>mettèrent</a:t>
            </a:r>
            <a:r>
              <a:rPr lang="fr-FR" dirty="0" smtClean="0"/>
              <a:t> en route.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26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84482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64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se </a:t>
            </a:r>
            <a:r>
              <a:rPr lang="fr-FR" strike="dblStrike" dirty="0" err="1" smtClean="0">
                <a:solidFill>
                  <a:srgbClr val="FF0000"/>
                </a:solidFill>
              </a:rPr>
              <a:t>mettèrent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en route.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Ils se </a:t>
            </a:r>
            <a:r>
              <a:rPr lang="fr-FR" sz="4400" u="sng" dirty="0" smtClean="0">
                <a:solidFill>
                  <a:schemeClr val="tx1"/>
                </a:solidFill>
              </a:rPr>
              <a:t>mirent</a:t>
            </a:r>
            <a:r>
              <a:rPr lang="fr-FR" sz="4400" dirty="0" smtClean="0">
                <a:solidFill>
                  <a:schemeClr val="tx1"/>
                </a:solidFill>
              </a:rPr>
              <a:t> en route.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140364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05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dirty="0" err="1" smtClean="0"/>
              <a:t>attendèrent</a:t>
            </a:r>
            <a:r>
              <a:rPr lang="fr-FR" dirty="0" smtClean="0"/>
              <a:t> le dragon.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84482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05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strike="dblStrike" dirty="0" err="1" smtClean="0">
                <a:solidFill>
                  <a:srgbClr val="FF0000"/>
                </a:solidFill>
              </a:rPr>
              <a:t>attendèrent</a:t>
            </a:r>
            <a:r>
              <a:rPr lang="fr-FR" dirty="0" smtClean="0"/>
              <a:t> le dragon.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</a:rPr>
              <a:t>attendirent</a:t>
            </a:r>
            <a:r>
              <a:rPr lang="fr-FR" sz="4400" dirty="0" smtClean="0">
                <a:solidFill>
                  <a:schemeClr val="tx1"/>
                </a:solidFill>
              </a:rPr>
              <a:t> le dragon.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104360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765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dirty="0" err="1" smtClean="0"/>
              <a:t>tenèrent</a:t>
            </a:r>
            <a:r>
              <a:rPr lang="fr-FR" dirty="0" smtClean="0"/>
              <a:t> leur promesse.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883296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99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strike="dblStrike" dirty="0" err="1" smtClean="0">
                <a:solidFill>
                  <a:srgbClr val="FF0000"/>
                </a:solidFill>
              </a:rPr>
              <a:t>tenèrent</a:t>
            </a:r>
            <a:r>
              <a:rPr lang="fr-FR" dirty="0" smtClean="0"/>
              <a:t> leur promesse.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886200"/>
            <a:ext cx="7128792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</a:rPr>
              <a:t>tinrent</a:t>
            </a:r>
            <a:r>
              <a:rPr lang="fr-FR" sz="4400" dirty="0" smtClean="0">
                <a:solidFill>
                  <a:schemeClr val="tx1"/>
                </a:solidFill>
              </a:rPr>
              <a:t> leur promesse.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467544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583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Soudain, je tomba.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76" y="198884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32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Soudain, je </a:t>
            </a:r>
            <a:r>
              <a:rPr lang="fr-FR" strike="dblStrike" dirty="0" smtClean="0">
                <a:solidFill>
                  <a:srgbClr val="FF0000"/>
                </a:solidFill>
              </a:rPr>
              <a:t>tomba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886200"/>
            <a:ext cx="7128792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Soudain, je </a:t>
            </a:r>
            <a:r>
              <a:rPr lang="fr-FR" sz="4400" u="sng" dirty="0" smtClean="0">
                <a:solidFill>
                  <a:schemeClr val="tx1"/>
                </a:solidFill>
              </a:rPr>
              <a:t>tombai</a:t>
            </a:r>
            <a:r>
              <a:rPr lang="fr-FR" sz="4400" dirty="0" smtClean="0">
                <a:solidFill>
                  <a:schemeClr val="tx1"/>
                </a:solidFill>
              </a:rPr>
              <a:t>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1259632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704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 </a:t>
            </a:r>
            <a:r>
              <a:rPr lang="fr-FR" dirty="0" err="1" smtClean="0"/>
              <a:t>parta</a:t>
            </a:r>
            <a:r>
              <a:rPr lang="fr-FR" dirty="0" smtClean="0"/>
              <a:t> de la maison.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280" y="198884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07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 </a:t>
            </a:r>
            <a:r>
              <a:rPr lang="fr-FR" strike="dblStrike" dirty="0" err="1" smtClean="0">
                <a:solidFill>
                  <a:srgbClr val="FF0000"/>
                </a:solidFill>
              </a:rPr>
              <a:t>parta</a:t>
            </a:r>
            <a:r>
              <a:rPr lang="fr-FR" dirty="0" smtClean="0"/>
              <a:t> de la maison.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886200"/>
            <a:ext cx="7128792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Il </a:t>
            </a:r>
            <a:r>
              <a:rPr lang="fr-FR" sz="4400" u="sng" dirty="0" smtClean="0">
                <a:solidFill>
                  <a:schemeClr val="tx1"/>
                </a:solidFill>
              </a:rPr>
              <a:t>partit</a:t>
            </a:r>
            <a:r>
              <a:rPr lang="fr-FR" sz="4400" dirty="0" smtClean="0">
                <a:solidFill>
                  <a:schemeClr val="tx1"/>
                </a:solidFill>
              </a:rPr>
              <a:t> de la maison.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1259632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58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dirty="0" err="1" smtClean="0"/>
              <a:t>courèrent</a:t>
            </a:r>
            <a:r>
              <a:rPr lang="fr-FR" dirty="0" smtClean="0"/>
              <a:t> se cacher.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328" y="198884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97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strike="dblStrike" dirty="0" err="1" smtClean="0">
                <a:solidFill>
                  <a:srgbClr val="FF0000"/>
                </a:solidFill>
              </a:rPr>
              <a:t>courèrent</a:t>
            </a:r>
            <a:r>
              <a:rPr lang="fr-FR" dirty="0" smtClean="0"/>
              <a:t> se cacher.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886200"/>
            <a:ext cx="7128792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</a:rPr>
              <a:t>coururent</a:t>
            </a:r>
            <a:r>
              <a:rPr lang="fr-FR" sz="4400" dirty="0" smtClean="0">
                <a:solidFill>
                  <a:schemeClr val="tx1"/>
                </a:solidFill>
              </a:rPr>
              <a:t> se cacher.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1115616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3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Elle </a:t>
            </a:r>
            <a:r>
              <a:rPr lang="fr-FR" dirty="0" err="1" smtClean="0"/>
              <a:t>moura</a:t>
            </a:r>
            <a:r>
              <a:rPr lang="fr-FR" dirty="0" smtClean="0"/>
              <a:t> un dimanche matin.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69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990656" cy="1470025"/>
          </a:xfrm>
        </p:spPr>
        <p:txBody>
          <a:bodyPr/>
          <a:lstStyle/>
          <a:p>
            <a:r>
              <a:rPr lang="fr-FR" dirty="0"/>
              <a:t>Elle </a:t>
            </a:r>
            <a:r>
              <a:rPr lang="fr-FR" strike="dblStrike" dirty="0" err="1">
                <a:solidFill>
                  <a:srgbClr val="FF0000"/>
                </a:solidFill>
              </a:rPr>
              <a:t>moura</a:t>
            </a:r>
            <a:r>
              <a:rPr lang="fr-FR" dirty="0"/>
              <a:t> un dimanche </a:t>
            </a:r>
            <a:r>
              <a:rPr lang="fr-FR" dirty="0" smtClean="0"/>
              <a:t>matin.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8064896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Elle </a:t>
            </a:r>
            <a:r>
              <a:rPr lang="fr-FR" sz="4400" u="sng" dirty="0" smtClean="0">
                <a:solidFill>
                  <a:schemeClr val="tx1"/>
                </a:solidFill>
              </a:rPr>
              <a:t>mourut</a:t>
            </a:r>
            <a:r>
              <a:rPr lang="fr-FR" sz="4400" dirty="0" smtClean="0">
                <a:solidFill>
                  <a:schemeClr val="tx1"/>
                </a:solidFill>
              </a:rPr>
              <a:t> un dimanche matin.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32352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993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dirty="0" err="1" smtClean="0"/>
              <a:t>voulèrent</a:t>
            </a:r>
            <a:r>
              <a:rPr lang="fr-FR" dirty="0" smtClean="0"/>
              <a:t> voir le roi.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21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Ils </a:t>
            </a:r>
            <a:r>
              <a:rPr lang="fr-FR" strike="dblStrike" dirty="0" err="1">
                <a:solidFill>
                  <a:srgbClr val="FF0000"/>
                </a:solidFill>
              </a:rPr>
              <a:t>voulèrent</a:t>
            </a:r>
            <a:r>
              <a:rPr lang="fr-FR" dirty="0"/>
              <a:t> voir le </a:t>
            </a:r>
            <a:r>
              <a:rPr lang="fr-FR" dirty="0" smtClean="0"/>
              <a:t>roi.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632848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</a:rPr>
              <a:t>voulurent</a:t>
            </a:r>
            <a:r>
              <a:rPr lang="fr-FR" sz="4400" dirty="0" smtClean="0">
                <a:solidFill>
                  <a:schemeClr val="tx1"/>
                </a:solidFill>
              </a:rPr>
              <a:t> voir le roi.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68356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689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 lui </a:t>
            </a:r>
            <a:r>
              <a:rPr lang="fr-FR" dirty="0" err="1" smtClean="0"/>
              <a:t>disa</a:t>
            </a:r>
            <a:r>
              <a:rPr lang="fr-FR" dirty="0" smtClean="0"/>
              <a:t> : « Bonjour ! »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304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23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Il lui </a:t>
            </a:r>
            <a:r>
              <a:rPr lang="fr-FR" strike="dblStrike" dirty="0" err="1">
                <a:solidFill>
                  <a:srgbClr val="FF0000"/>
                </a:solidFill>
              </a:rPr>
              <a:t>disa</a:t>
            </a:r>
            <a:r>
              <a:rPr lang="fr-FR" dirty="0"/>
              <a:t> : « Bonjour ! </a:t>
            </a:r>
            <a:r>
              <a:rPr lang="fr-FR" dirty="0" smtClean="0"/>
              <a:t>»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632848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Il lui </a:t>
            </a:r>
            <a:r>
              <a:rPr lang="fr-FR" sz="4400" u="sng" dirty="0" smtClean="0">
                <a:solidFill>
                  <a:schemeClr val="tx1"/>
                </a:solidFill>
              </a:rPr>
              <a:t>dit</a:t>
            </a:r>
            <a:r>
              <a:rPr lang="fr-FR" sz="4400" dirty="0" smtClean="0">
                <a:solidFill>
                  <a:schemeClr val="tx1"/>
                </a:solidFill>
              </a:rPr>
              <a:t> : « Bonjour ! »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68356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25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Elles se </a:t>
            </a:r>
            <a:r>
              <a:rPr lang="fr-FR" dirty="0" err="1"/>
              <a:t>rendèrent</a:t>
            </a:r>
            <a:r>
              <a:rPr lang="fr-FR" dirty="0"/>
              <a:t> au </a:t>
            </a:r>
            <a:r>
              <a:rPr lang="fr-FR" dirty="0" smtClean="0"/>
              <a:t>château.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632848" cy="1752600"/>
          </a:xfrm>
        </p:spPr>
        <p:txBody>
          <a:bodyPr>
            <a:normAutofit/>
          </a:bodyPr>
          <a:lstStyle/>
          <a:p>
            <a:endParaRPr lang="fr-FR" sz="4400" dirty="0">
              <a:solidFill>
                <a:schemeClr val="tx1"/>
              </a:solidFill>
            </a:endParaRPr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20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Elles se </a:t>
            </a:r>
            <a:r>
              <a:rPr lang="fr-FR" strike="dblStrike" dirty="0" err="1" smtClean="0">
                <a:solidFill>
                  <a:srgbClr val="FF0000"/>
                </a:solidFill>
              </a:rPr>
              <a:t>rendèrent</a:t>
            </a:r>
            <a:r>
              <a:rPr lang="fr-FR" dirty="0" smtClean="0"/>
              <a:t> au château.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00800" cy="1752600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Elles se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rendirent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 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château.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539552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8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Elles se </a:t>
            </a:r>
            <a:r>
              <a:rPr lang="fr-FR" dirty="0" err="1" smtClean="0"/>
              <a:t>réjouissèrent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07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Elles se </a:t>
            </a:r>
            <a:r>
              <a:rPr lang="fr-FR" strike="dblStrike" dirty="0" err="1" smtClean="0">
                <a:solidFill>
                  <a:srgbClr val="FF0000"/>
                </a:solidFill>
              </a:rPr>
              <a:t>réjouissèrent</a:t>
            </a:r>
            <a:r>
              <a:rPr lang="fr-FR" strike="sngStrike" dirty="0" smtClean="0"/>
              <a:t>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00800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Elles se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réjouirent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691680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76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le </a:t>
            </a:r>
            <a:r>
              <a:rPr lang="fr-FR" dirty="0" err="1" smtClean="0"/>
              <a:t>sentèrent</a:t>
            </a:r>
            <a:r>
              <a:rPr lang="fr-FR" dirty="0" smtClean="0"/>
              <a:t> arriver.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72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le </a:t>
            </a:r>
            <a:r>
              <a:rPr lang="fr-FR" strike="dblStrike" dirty="0" err="1" smtClean="0">
                <a:solidFill>
                  <a:srgbClr val="FF0000"/>
                </a:solidFill>
              </a:rPr>
              <a:t>sentèrent</a:t>
            </a:r>
            <a:r>
              <a:rPr lang="fr-FR" dirty="0" smtClean="0"/>
              <a:t> arriver.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00800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Ils le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sentirent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arriver.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331640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56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dirty="0" err="1" smtClean="0"/>
              <a:t>sortèrent</a:t>
            </a:r>
            <a:r>
              <a:rPr lang="fr-FR" dirty="0" smtClean="0"/>
              <a:t> de la grotte.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304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78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strike="dblStrike" dirty="0" err="1" smtClean="0">
                <a:solidFill>
                  <a:srgbClr val="FF0000"/>
                </a:solidFill>
              </a:rPr>
              <a:t>sortèrent</a:t>
            </a:r>
            <a:r>
              <a:rPr lang="fr-FR" dirty="0" smtClean="0"/>
              <a:t> de la grotte.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00800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sortirent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la grotte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331640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129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3528" y="2130425"/>
            <a:ext cx="8280920" cy="1470025"/>
          </a:xfrm>
        </p:spPr>
        <p:txBody>
          <a:bodyPr/>
          <a:lstStyle/>
          <a:p>
            <a:r>
              <a:rPr lang="fr-FR" dirty="0" smtClean="0"/>
              <a:t>Soudain, le chevalier s’</a:t>
            </a:r>
            <a:r>
              <a:rPr lang="fr-FR" dirty="0" err="1" smtClean="0"/>
              <a:t>évanouissa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88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130425"/>
            <a:ext cx="7990656" cy="1470025"/>
          </a:xfrm>
        </p:spPr>
        <p:txBody>
          <a:bodyPr/>
          <a:lstStyle/>
          <a:p>
            <a:r>
              <a:rPr lang="fr-FR" dirty="0" smtClean="0"/>
              <a:t>Soudain, le chevalier </a:t>
            </a:r>
            <a:r>
              <a:rPr lang="fr-FR" strike="dblStrike" dirty="0" smtClean="0">
                <a:solidFill>
                  <a:srgbClr val="FF0000"/>
                </a:solidFill>
              </a:rPr>
              <a:t>s’</a:t>
            </a:r>
            <a:r>
              <a:rPr lang="fr-FR" strike="dblStrike" dirty="0" err="1" smtClean="0">
                <a:solidFill>
                  <a:srgbClr val="FF0000"/>
                </a:solidFill>
              </a:rPr>
              <a:t>évanouissa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488832" cy="1752600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Soudain, le chevalier </a:t>
            </a:r>
            <a:r>
              <a:rPr lang="fr-FR" sz="44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s’évanouit</a:t>
            </a:r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07504" y="4091678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74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Soudain, je toussa.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97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130425"/>
            <a:ext cx="7990656" cy="1470025"/>
          </a:xfrm>
        </p:spPr>
        <p:txBody>
          <a:bodyPr/>
          <a:lstStyle/>
          <a:p>
            <a:r>
              <a:rPr lang="fr-FR" dirty="0" smtClean="0"/>
              <a:t>Soudain, je </a:t>
            </a:r>
            <a:r>
              <a:rPr lang="fr-FR" strike="dblStrike" dirty="0" smtClean="0">
                <a:solidFill>
                  <a:srgbClr val="FF0000"/>
                </a:solidFill>
              </a:rPr>
              <a:t>toussa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488832" cy="1752600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Soudain, 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je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toussai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475656" y="4091678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815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 soleil les </a:t>
            </a:r>
            <a:r>
              <a:rPr lang="fr-FR" dirty="0" err="1" smtClean="0"/>
              <a:t>éblouissa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92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soleil les </a:t>
            </a:r>
            <a:r>
              <a:rPr lang="fr-FR" strike="dblStrike" dirty="0" err="1">
                <a:solidFill>
                  <a:srgbClr val="FF0000"/>
                </a:solidFill>
              </a:rPr>
              <a:t>éblouissa</a:t>
            </a:r>
            <a:r>
              <a:rPr lang="fr-FR" dirty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00800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soleil les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éblouit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331640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7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dirty="0" err="1" smtClean="0"/>
              <a:t>tenèrent</a:t>
            </a:r>
            <a:r>
              <a:rPr lang="fr-FR" dirty="0" smtClean="0"/>
              <a:t> </a:t>
            </a:r>
            <a:r>
              <a:rPr lang="fr-FR" dirty="0" smtClean="0"/>
              <a:t>leur promesse.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256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64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Ils </a:t>
            </a:r>
            <a:r>
              <a:rPr lang="fr-FR" strike="dblStrike" dirty="0" err="1" smtClean="0">
                <a:solidFill>
                  <a:srgbClr val="FF0000"/>
                </a:solidFill>
              </a:rPr>
              <a:t>tenèrent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/>
              <a:t>leur promesse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00800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tinrent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leur promesse.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827584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56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 dragon </a:t>
            </a:r>
            <a:r>
              <a:rPr lang="fr-FR" dirty="0" err="1" smtClean="0"/>
              <a:t>surgissa</a:t>
            </a:r>
            <a:r>
              <a:rPr lang="fr-FR" dirty="0" smtClean="0"/>
              <a:t> et </a:t>
            </a:r>
            <a:r>
              <a:rPr lang="fr-FR" dirty="0" err="1" smtClean="0"/>
              <a:t>rugissa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448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027312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46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dragon </a:t>
            </a:r>
            <a:r>
              <a:rPr lang="fr-FR" strike="dblStrike" dirty="0" err="1">
                <a:solidFill>
                  <a:srgbClr val="FF0000"/>
                </a:solidFill>
              </a:rPr>
              <a:t>surgissa</a:t>
            </a:r>
            <a:r>
              <a:rPr lang="fr-FR" dirty="0"/>
              <a:t> et </a:t>
            </a:r>
            <a:r>
              <a:rPr lang="fr-FR" strike="dblStrike" dirty="0" err="1">
                <a:solidFill>
                  <a:srgbClr val="FF0000"/>
                </a:solidFill>
              </a:rPr>
              <a:t>rugissa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3861048"/>
            <a:ext cx="7200800" cy="1752600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dragon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surgit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et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rugit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04360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 chevalier </a:t>
            </a:r>
            <a:r>
              <a:rPr lang="fr-FR" dirty="0" err="1" smtClean="0"/>
              <a:t>perda</a:t>
            </a:r>
            <a:r>
              <a:rPr lang="fr-FR" dirty="0" smtClean="0"/>
              <a:t> connaissance.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27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chevalier </a:t>
            </a:r>
            <a:r>
              <a:rPr lang="fr-FR" strike="dblStrike" dirty="0" err="1">
                <a:solidFill>
                  <a:srgbClr val="FF0000"/>
                </a:solidFill>
              </a:rPr>
              <a:t>perda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connaissance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61048"/>
            <a:ext cx="7776864" cy="1752600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chevalier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perdit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connaissance.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8261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458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Soudain, elle </a:t>
            </a:r>
            <a:r>
              <a:rPr lang="fr-FR" dirty="0" err="1" smtClean="0"/>
              <a:t>apparaissa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1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Soudain, elle </a:t>
            </a:r>
            <a:r>
              <a:rPr lang="fr-FR" strike="dblStrike" dirty="0" err="1">
                <a:solidFill>
                  <a:srgbClr val="FF0000"/>
                </a:solidFill>
              </a:rPr>
              <a:t>apparaissa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61048"/>
            <a:ext cx="7776864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Soudain, elle 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apparut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331640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277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 ne </a:t>
            </a:r>
            <a:r>
              <a:rPr lang="fr-FR" dirty="0" err="1" smtClean="0"/>
              <a:t>réfléchissa</a:t>
            </a:r>
            <a:r>
              <a:rPr lang="fr-FR" dirty="0" smtClean="0"/>
              <a:t> pas et </a:t>
            </a:r>
            <a:r>
              <a:rPr lang="fr-FR" dirty="0" err="1" smtClean="0"/>
              <a:t>bondissa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072315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79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Il ne </a:t>
            </a:r>
            <a:r>
              <a:rPr lang="fr-FR" strike="dblStrike" dirty="0" err="1">
                <a:solidFill>
                  <a:srgbClr val="FF0000"/>
                </a:solidFill>
              </a:rPr>
              <a:t>réfléchissa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pas et </a:t>
            </a:r>
            <a:r>
              <a:rPr lang="fr-FR" strike="dblStrike" dirty="0" err="1">
                <a:solidFill>
                  <a:srgbClr val="FF0000"/>
                </a:solidFill>
              </a:rPr>
              <a:t>bondissa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61048"/>
            <a:ext cx="7776864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 ne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réfléchit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pas et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bondit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68356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7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130425"/>
            <a:ext cx="8136904" cy="1470025"/>
          </a:xfrm>
        </p:spPr>
        <p:txBody>
          <a:bodyPr>
            <a:normAutofit/>
          </a:bodyPr>
          <a:lstStyle/>
          <a:p>
            <a:r>
              <a:rPr lang="fr-FR" dirty="0" smtClean="0"/>
              <a:t>Un bébé dragon </a:t>
            </a:r>
            <a:r>
              <a:rPr lang="fr-FR" dirty="0" err="1" smtClean="0"/>
              <a:t>sorta</a:t>
            </a:r>
            <a:r>
              <a:rPr lang="fr-FR" dirty="0" smtClean="0"/>
              <a:t> de la grotte. 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81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062664" cy="1470025"/>
          </a:xfrm>
        </p:spPr>
        <p:txBody>
          <a:bodyPr/>
          <a:lstStyle/>
          <a:p>
            <a:r>
              <a:rPr lang="fr-FR" dirty="0"/>
              <a:t>Un bébé dragon </a:t>
            </a:r>
            <a:r>
              <a:rPr lang="fr-FR" strike="dblStrike" dirty="0" err="1">
                <a:solidFill>
                  <a:srgbClr val="FF0000"/>
                </a:solidFill>
              </a:rPr>
              <a:t>sorta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de la grotte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861048"/>
            <a:ext cx="8424936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 bébé dragon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sortit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la grotte. 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35496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5536" y="2130425"/>
            <a:ext cx="8136904" cy="1470025"/>
          </a:xfrm>
        </p:spPr>
        <p:txBody>
          <a:bodyPr>
            <a:normAutofit/>
          </a:bodyPr>
          <a:lstStyle/>
          <a:p>
            <a:r>
              <a:rPr lang="fr-FR" dirty="0" smtClean="0"/>
              <a:t>Cela le </a:t>
            </a:r>
            <a:r>
              <a:rPr lang="fr-FR" dirty="0" err="1" smtClean="0"/>
              <a:t>metta</a:t>
            </a:r>
            <a:r>
              <a:rPr lang="fr-FR" dirty="0" smtClean="0"/>
              <a:t> à terre. 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416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93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062664" cy="1470025"/>
          </a:xfrm>
        </p:spPr>
        <p:txBody>
          <a:bodyPr/>
          <a:lstStyle/>
          <a:p>
            <a:r>
              <a:rPr lang="fr-FR" dirty="0" smtClean="0"/>
              <a:t>Cela le </a:t>
            </a:r>
            <a:r>
              <a:rPr lang="fr-FR" strike="dblStrike" dirty="0" err="1" smtClean="0">
                <a:solidFill>
                  <a:srgbClr val="FF0000"/>
                </a:solidFill>
              </a:rPr>
              <a:t>metta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à terre.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861048"/>
            <a:ext cx="8424936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Cela le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à terre. 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76368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00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130425"/>
            <a:ext cx="8136904" cy="1470025"/>
          </a:xfrm>
        </p:spPr>
        <p:txBody>
          <a:bodyPr>
            <a:normAutofit/>
          </a:bodyPr>
          <a:lstStyle/>
          <a:p>
            <a:r>
              <a:rPr lang="fr-FR" dirty="0" smtClean="0"/>
              <a:t>Soudain, ils </a:t>
            </a:r>
            <a:r>
              <a:rPr lang="fr-FR" dirty="0" err="1" smtClean="0"/>
              <a:t>vurent</a:t>
            </a:r>
            <a:r>
              <a:rPr lang="fr-FR" dirty="0" smtClean="0"/>
              <a:t> un magicien. 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392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84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062664" cy="1470025"/>
          </a:xfrm>
        </p:spPr>
        <p:txBody>
          <a:bodyPr/>
          <a:lstStyle/>
          <a:p>
            <a:r>
              <a:rPr lang="fr-FR" dirty="0"/>
              <a:t>Soudain, </a:t>
            </a:r>
            <a:r>
              <a:rPr lang="fr-FR" dirty="0" smtClean="0"/>
              <a:t>ils </a:t>
            </a:r>
            <a:r>
              <a:rPr lang="fr-FR" strike="dblStrike" dirty="0" err="1">
                <a:solidFill>
                  <a:srgbClr val="FF0000"/>
                </a:solidFill>
              </a:rPr>
              <a:t>vurent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un magicien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861048"/>
            <a:ext cx="8424936" cy="1752600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Soudain, 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ils virent </a:t>
            </a:r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 magicien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467544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05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130425"/>
            <a:ext cx="8136904" cy="1470025"/>
          </a:xfrm>
        </p:spPr>
        <p:txBody>
          <a:bodyPr>
            <a:normAutofit/>
          </a:bodyPr>
          <a:lstStyle/>
          <a:p>
            <a:r>
              <a:rPr lang="fr-FR" dirty="0" smtClean="0"/>
              <a:t>Alors, ils </a:t>
            </a:r>
            <a:r>
              <a:rPr lang="fr-FR" dirty="0" err="1" smtClean="0"/>
              <a:t>suivèrent</a:t>
            </a:r>
            <a:r>
              <a:rPr lang="fr-FR" dirty="0" smtClean="0"/>
              <a:t> le chemin. 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392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062664" cy="1470025"/>
          </a:xfrm>
        </p:spPr>
        <p:txBody>
          <a:bodyPr/>
          <a:lstStyle/>
          <a:p>
            <a:r>
              <a:rPr lang="fr-FR" dirty="0"/>
              <a:t>Alors, ils </a:t>
            </a:r>
            <a:r>
              <a:rPr lang="fr-FR" strike="dblStrike" dirty="0" err="1">
                <a:solidFill>
                  <a:srgbClr val="FF0000"/>
                </a:solidFill>
              </a:rPr>
              <a:t>suivèrent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le </a:t>
            </a:r>
            <a:r>
              <a:rPr lang="fr-FR" dirty="0" smtClean="0"/>
              <a:t>chemin.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861048"/>
            <a:ext cx="8424936" cy="1752600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Alors, ils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suivirent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chemin. </a:t>
            </a:r>
          </a:p>
        </p:txBody>
      </p:sp>
      <p:sp>
        <p:nvSpPr>
          <p:cNvPr id="5" name="Flèche droite 4"/>
          <p:cNvSpPr/>
          <p:nvPr/>
        </p:nvSpPr>
        <p:spPr>
          <a:xfrm>
            <a:off x="467544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322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2130425"/>
            <a:ext cx="8136904" cy="1470025"/>
          </a:xfrm>
        </p:spPr>
        <p:txBody>
          <a:bodyPr>
            <a:normAutofit/>
          </a:bodyPr>
          <a:lstStyle/>
          <a:p>
            <a:r>
              <a:rPr lang="fr-FR" dirty="0"/>
              <a:t>Ils </a:t>
            </a:r>
            <a:r>
              <a:rPr lang="fr-FR" dirty="0" err="1"/>
              <a:t>réussissèrent</a:t>
            </a:r>
            <a:r>
              <a:rPr lang="fr-FR" dirty="0"/>
              <a:t> à tuer le dragon. </a:t>
            </a:r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240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98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062664" cy="1470025"/>
          </a:xfrm>
        </p:spPr>
        <p:txBody>
          <a:bodyPr/>
          <a:lstStyle/>
          <a:p>
            <a:r>
              <a:rPr lang="fr-FR" dirty="0" smtClean="0"/>
              <a:t>Ils </a:t>
            </a:r>
            <a:r>
              <a:rPr lang="fr-FR" strike="dblStrike" dirty="0" err="1" smtClean="0">
                <a:solidFill>
                  <a:srgbClr val="FF0000"/>
                </a:solidFill>
              </a:rPr>
              <a:t>réussissèrent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à tuer le dragon. 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861048"/>
            <a:ext cx="8424936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réussirent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à tuer le dragon. 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467544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11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2130425"/>
            <a:ext cx="8136904" cy="1470025"/>
          </a:xfrm>
        </p:spPr>
        <p:txBody>
          <a:bodyPr>
            <a:normAutofit/>
          </a:bodyPr>
          <a:lstStyle/>
          <a:p>
            <a:r>
              <a:rPr lang="fr-FR" dirty="0" smtClean="0"/>
              <a:t>Il </a:t>
            </a:r>
            <a:r>
              <a:rPr lang="fr-FR" dirty="0" err="1" smtClean="0"/>
              <a:t>revenèrent</a:t>
            </a:r>
            <a:r>
              <a:rPr lang="fr-FR" dirty="0" smtClean="0"/>
              <a:t> au château. 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09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062664" cy="1470025"/>
          </a:xfrm>
        </p:spPr>
        <p:txBody>
          <a:bodyPr/>
          <a:lstStyle/>
          <a:p>
            <a:r>
              <a:rPr lang="fr-FR" dirty="0" smtClean="0"/>
              <a:t>Ils </a:t>
            </a:r>
            <a:r>
              <a:rPr lang="fr-FR" strike="dblStrike" dirty="0" err="1" smtClean="0">
                <a:solidFill>
                  <a:srgbClr val="FF0000"/>
                </a:solidFill>
              </a:rPr>
              <a:t>revenèrent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au château.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861048"/>
            <a:ext cx="8424936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revinrent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 château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259632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92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2130425"/>
            <a:ext cx="8136904" cy="1470025"/>
          </a:xfrm>
        </p:spPr>
        <p:txBody>
          <a:bodyPr>
            <a:normAutofit/>
          </a:bodyPr>
          <a:lstStyle/>
          <a:p>
            <a:r>
              <a:rPr lang="fr-FR" dirty="0" smtClean="0"/>
              <a:t>Le roi les récompensèrent. 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28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062664" cy="1470025"/>
          </a:xfrm>
        </p:spPr>
        <p:txBody>
          <a:bodyPr>
            <a:normAutofit/>
          </a:bodyPr>
          <a:lstStyle/>
          <a:p>
            <a:r>
              <a:rPr lang="fr-FR" dirty="0" smtClean="0"/>
              <a:t>Le roi les </a:t>
            </a:r>
            <a:r>
              <a:rPr lang="fr-FR" strike="dblStrike" dirty="0" smtClean="0">
                <a:solidFill>
                  <a:srgbClr val="FF0000"/>
                </a:solidFill>
              </a:rPr>
              <a:t>récompensèrent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861048"/>
            <a:ext cx="8424936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roi les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récompensa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467544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66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5231" y="4509120"/>
            <a:ext cx="8229600" cy="1143000"/>
          </a:xfrm>
        </p:spPr>
        <p:txBody>
          <a:bodyPr>
            <a:normAutofit/>
          </a:bodyPr>
          <a:lstStyle/>
          <a:p>
            <a:r>
              <a:rPr lang="fr-FR" sz="5400" b="1" dirty="0" smtClean="0"/>
              <a:t>Fin de l’histoire !</a:t>
            </a:r>
            <a:endParaRPr lang="fr-FR" sz="5400" b="1" dirty="0"/>
          </a:p>
        </p:txBody>
      </p:sp>
      <p:sp>
        <p:nvSpPr>
          <p:cNvPr id="4" name="AutoShape 2" descr="https://www.centaurclub.com/forum/download/file.php?id=2159&amp;sid=a1a2c0275394d7f2b3ad7095a75c0c0b&amp;mode=vie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980728"/>
            <a:ext cx="7071857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3467472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èche droite 5"/>
          <p:cNvSpPr/>
          <p:nvPr/>
        </p:nvSpPr>
        <p:spPr>
          <a:xfrm>
            <a:off x="1403648" y="4869160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 flipH="1">
            <a:off x="7020272" y="4869160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01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1095</TotalTime>
  <Words>499</Words>
  <Application>Microsoft Office PowerPoint</Application>
  <PresentationFormat>Affichage à l'écran (4:3)</PresentationFormat>
  <Paragraphs>89</Paragraphs>
  <Slides>58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58</vt:i4>
      </vt:variant>
    </vt:vector>
  </HeadingPairs>
  <TitlesOfParts>
    <vt:vector size="59" baseType="lpstr">
      <vt:lpstr>Thème Office</vt:lpstr>
      <vt:lpstr>Le passé simple</vt:lpstr>
      <vt:lpstr>Ils se mettèrent en route.</vt:lpstr>
      <vt:lpstr>Ils se mettèrent en route.</vt:lpstr>
      <vt:lpstr>Ils attendèrent le dragon.</vt:lpstr>
      <vt:lpstr>Ils attendèrent le dragon.</vt:lpstr>
      <vt:lpstr>Ils tenèrent leur promesse.</vt:lpstr>
      <vt:lpstr>Ils tenèrent leur promesse.</vt:lpstr>
      <vt:lpstr>Soudain, je tomba.</vt:lpstr>
      <vt:lpstr>Soudain, je tomba.</vt:lpstr>
      <vt:lpstr>Il parta de la maison.</vt:lpstr>
      <vt:lpstr>Il parta de la maison.</vt:lpstr>
      <vt:lpstr>Ils courèrent se cacher.</vt:lpstr>
      <vt:lpstr>Ils courèrent se cacher.</vt:lpstr>
      <vt:lpstr>Elle moura un dimanche matin.</vt:lpstr>
      <vt:lpstr>Elle moura un dimanche matin.</vt:lpstr>
      <vt:lpstr>Ils voulèrent voir le roi.</vt:lpstr>
      <vt:lpstr>Ils voulèrent voir le roi.</vt:lpstr>
      <vt:lpstr>Il lui disa : « Bonjour ! »</vt:lpstr>
      <vt:lpstr>Il lui disa : « Bonjour ! »</vt:lpstr>
      <vt:lpstr>Elles se rendèrent au château.</vt:lpstr>
      <vt:lpstr>Elles se rendèrent au château.</vt:lpstr>
      <vt:lpstr>Elles se réjouissèrent.</vt:lpstr>
      <vt:lpstr>Elles se réjouissèrent.</vt:lpstr>
      <vt:lpstr>Ils le sentèrent arriver.</vt:lpstr>
      <vt:lpstr>Ils le sentèrent arriver.</vt:lpstr>
      <vt:lpstr>Ils sortèrent de la grotte.</vt:lpstr>
      <vt:lpstr>Ils sortèrent de la grotte.</vt:lpstr>
      <vt:lpstr>Soudain, le chevalier s’évanouissa.</vt:lpstr>
      <vt:lpstr>Soudain, le chevalier s’évanouissa.</vt:lpstr>
      <vt:lpstr>Soudain, je toussa.</vt:lpstr>
      <vt:lpstr>Soudain, je toussa.</vt:lpstr>
      <vt:lpstr>Le soleil les éblouissa.</vt:lpstr>
      <vt:lpstr>Le soleil les éblouissa.</vt:lpstr>
      <vt:lpstr>Ils tenèrent leur promesse.</vt:lpstr>
      <vt:lpstr>Ils tenèrent leur promesse.</vt:lpstr>
      <vt:lpstr>Le dragon surgissa et rugissa.</vt:lpstr>
      <vt:lpstr>Le dragon surgissa et rugissa.</vt:lpstr>
      <vt:lpstr>Le chevalier perda connaissance.</vt:lpstr>
      <vt:lpstr>Le chevalier perda connaissance.</vt:lpstr>
      <vt:lpstr>Soudain, elle apparaissa.</vt:lpstr>
      <vt:lpstr>Soudain, elle apparaissa.</vt:lpstr>
      <vt:lpstr>Il ne réfléchissa pas et bondissa.</vt:lpstr>
      <vt:lpstr>Il ne réfléchissa pas et bondissa.</vt:lpstr>
      <vt:lpstr>Un bébé dragon sorta de la grotte. </vt:lpstr>
      <vt:lpstr>Un bébé dragon sorta de la grotte.</vt:lpstr>
      <vt:lpstr>Cela le metta à terre. </vt:lpstr>
      <vt:lpstr>Cela le metta à terre.</vt:lpstr>
      <vt:lpstr>Soudain, ils vurent un magicien. </vt:lpstr>
      <vt:lpstr>Soudain, ils vurent un magicien.</vt:lpstr>
      <vt:lpstr>Alors, ils suivèrent le chemin. </vt:lpstr>
      <vt:lpstr>Alors, ils suivèrent le chemin.</vt:lpstr>
      <vt:lpstr>Ils réussissèrent à tuer le dragon. </vt:lpstr>
      <vt:lpstr>Ils réussissèrent à tuer le dragon. </vt:lpstr>
      <vt:lpstr>Il revenèrent au château. </vt:lpstr>
      <vt:lpstr>Ils revenèrent au château.</vt:lpstr>
      <vt:lpstr>Le roi les récompensèrent. </vt:lpstr>
      <vt:lpstr>Le roi les récompensèrent.</vt:lpstr>
      <vt:lpstr>Fin de l’histoire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Ils se mettèrent en route</dc:title>
  <dc:creator>utilisateur</dc:creator>
  <cp:lastModifiedBy>utilisateur</cp:lastModifiedBy>
  <cp:revision>22</cp:revision>
  <dcterms:created xsi:type="dcterms:W3CDTF">2026-09-24T14:26:42Z</dcterms:created>
  <dcterms:modified xsi:type="dcterms:W3CDTF">2026-09-27T10:36:07Z</dcterms:modified>
</cp:coreProperties>
</file>